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Oswald Regular"/>
      <p:regular r:id="rId35"/>
      <p:bold r:id="rId36"/>
    </p:embeddedFont>
    <p:embeddedFont>
      <p:font typeface="Nunito"/>
      <p:regular r:id="rId37"/>
      <p:bold r:id="rId38"/>
      <p:italic r:id="rId39"/>
      <p:boldItalic r:id="rId40"/>
    </p:embeddedFont>
    <p:embeddedFont>
      <p:font typeface="Source Code Pro"/>
      <p:regular r:id="rId41"/>
      <p:bold r:id="rId42"/>
      <p:italic r:id="rId43"/>
      <p:boldItalic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4.xml"/><Relationship Id="rId42" Type="http://schemas.openxmlformats.org/officeDocument/2006/relationships/font" Target="fonts/SourceCodePro-bold.fntdata"/><Relationship Id="rId41" Type="http://schemas.openxmlformats.org/officeDocument/2006/relationships/font" Target="fonts/SourceCodePro-regular.fntdata"/><Relationship Id="rId22" Type="http://schemas.openxmlformats.org/officeDocument/2006/relationships/slide" Target="slides/slide16.xml"/><Relationship Id="rId44" Type="http://schemas.openxmlformats.org/officeDocument/2006/relationships/font" Target="fonts/SourceCodePro-boldItalic.fntdata"/><Relationship Id="rId21" Type="http://schemas.openxmlformats.org/officeDocument/2006/relationships/slide" Target="slides/slide15.xml"/><Relationship Id="rId43" Type="http://schemas.openxmlformats.org/officeDocument/2006/relationships/font" Target="fonts/SourceCodePro-italic.fntdata"/><Relationship Id="rId24" Type="http://schemas.openxmlformats.org/officeDocument/2006/relationships/slide" Target="slides/slide18.xml"/><Relationship Id="rId46" Type="http://schemas.openxmlformats.org/officeDocument/2006/relationships/font" Target="fonts/Oswald-bold.fntdata"/><Relationship Id="rId23" Type="http://schemas.openxmlformats.org/officeDocument/2006/relationships/slide" Target="slides/slide17.xml"/><Relationship Id="rId45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OswaldRegular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Nunito-regular.fntdata"/><Relationship Id="rId14" Type="http://schemas.openxmlformats.org/officeDocument/2006/relationships/slide" Target="slides/slide8.xml"/><Relationship Id="rId36" Type="http://schemas.openxmlformats.org/officeDocument/2006/relationships/font" Target="fonts/OswaldRegular-bold.fntdata"/><Relationship Id="rId17" Type="http://schemas.openxmlformats.org/officeDocument/2006/relationships/slide" Target="slides/slide11.xml"/><Relationship Id="rId39" Type="http://schemas.openxmlformats.org/officeDocument/2006/relationships/font" Target="fonts/Nunito-italic.fntdata"/><Relationship Id="rId16" Type="http://schemas.openxmlformats.org/officeDocument/2006/relationships/slide" Target="slides/slide10.xml"/><Relationship Id="rId38" Type="http://schemas.openxmlformats.org/officeDocument/2006/relationships/font" Target="fonts/Nuni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gif>
</file>

<file path=ppt/media/image16.png>
</file>

<file path=ppt/media/image17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03c3fa714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03c3fa714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788c1938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788c1938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788c1938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788c1938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788c1938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788c1938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788c1938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788c1938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788c1938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788c1938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788c19388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788c1938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788c19388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788c19388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788c1938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788c1938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03e60d2d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03e60d2d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788c1938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788c1938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03c3fa714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03c3fa714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788c19388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788c19388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788c1938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788c1938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788c1938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788c1938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788c19388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788c19388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788c1938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788c1938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788c1938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788c1938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788c1938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788c1938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04012137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604012137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03c3fa714_0_1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03c3fa714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788c1938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788c1938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788c1938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788c1938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788c1938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788c1938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03c3fa714_0_1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03c3fa714_0_1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788c1938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788c1938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788c1938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788c1938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68" name="Google Shape;68;p14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72" name="Google Shape;72;p14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14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76" name="Google Shape;76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14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80" name="Google Shape;80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14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84" name="Google Shape;84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5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93" name="Google Shape;93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97" name="Google Shape;97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134" name="Google Shape;134;p20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20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139" name="Google Shape;139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20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143" name="Google Shape;143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2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47" name="Google Shape;147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3" name="Google Shape;153;p21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5" name="Google Shape;155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61" name="Google Shape;161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3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65" name="Google Shape;165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2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69" name="Google Shape;169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23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" name="Google Shape;178;p25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25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80" name="Google Shape;180;p25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1" name="Google Shape;18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gif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youtube.com/watch?v=Z0GWAjqjc2U" TargetMode="External"/><Relationship Id="rId4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youtube.com/watch?v=39drcAVu5es" TargetMode="External"/><Relationship Id="rId4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youtube.com/watch?v=uEOHuoEou24&amp;t=17s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youtube.com/watch?v=uEOHuoEou24" TargetMode="External"/><Relationship Id="rId4" Type="http://schemas.openxmlformats.org/officeDocument/2006/relationships/image" Target="../media/image14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youtube.com/watch?v=uEOHuoEou24&amp;t=17s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rive.google.com/file/d/1tAwRhWOhL6qIQuOctYMjn8SMWfMhs6Oi/view" TargetMode="External"/><Relationship Id="rId4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gif"/><Relationship Id="rId4" Type="http://schemas.openxmlformats.org/officeDocument/2006/relationships/image" Target="../media/image1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2WGHcOtYNKE" TargetMode="External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2WGHcOtYNK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 rotWithShape="1">
          <a:blip r:embed="rId3">
            <a:alphaModFix/>
          </a:blip>
          <a:srcRect b="0" l="7646" r="0" t="0"/>
          <a:stretch/>
        </p:blipFill>
        <p:spPr>
          <a:xfrm>
            <a:off x="3486025" y="-50475"/>
            <a:ext cx="7454625" cy="541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/>
          <p:nvPr/>
        </p:nvSpPr>
        <p:spPr>
          <a:xfrm rot="5400000">
            <a:off x="1897425" y="1421700"/>
            <a:ext cx="5672700" cy="28215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 txBox="1"/>
          <p:nvPr/>
        </p:nvSpPr>
        <p:spPr>
          <a:xfrm>
            <a:off x="610600" y="1650475"/>
            <a:ext cx="57456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>
                <a:latin typeface="Oswald Regular"/>
                <a:ea typeface="Oswald Regular"/>
                <a:cs typeface="Oswald Regular"/>
                <a:sym typeface="Oswald Regular"/>
              </a:rPr>
              <a:t>Unity</a:t>
            </a:r>
            <a:r>
              <a:rPr lang="pt-PT" sz="3000">
                <a:latin typeface="Oswald Regular"/>
                <a:ea typeface="Oswald Regular"/>
                <a:cs typeface="Oswald Regular"/>
                <a:sym typeface="Oswald Regular"/>
              </a:rPr>
              <a:t> 3d</a:t>
            </a:r>
            <a:endParaRPr sz="30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89" name="Google Shape;189;p26"/>
          <p:cNvSpPr/>
          <p:nvPr/>
        </p:nvSpPr>
        <p:spPr>
          <a:xfrm>
            <a:off x="686800" y="2273000"/>
            <a:ext cx="2028600" cy="49500"/>
          </a:xfrm>
          <a:prstGeom prst="rect">
            <a:avLst/>
          </a:prstGeom>
          <a:solidFill>
            <a:srgbClr val="0000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6"/>
          <p:cNvSpPr txBox="1"/>
          <p:nvPr/>
        </p:nvSpPr>
        <p:spPr>
          <a:xfrm>
            <a:off x="610600" y="2427350"/>
            <a:ext cx="3675600" cy="2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highlight>
                  <a:srgbClr val="FFFFFF"/>
                </a:highlight>
                <a:latin typeface="Oswald Regular"/>
                <a:ea typeface="Oswald Regular"/>
                <a:cs typeface="Oswald Regular"/>
                <a:sym typeface="Oswald Regular"/>
              </a:rPr>
              <a:t>Equipe:</a:t>
            </a:r>
            <a:endParaRPr sz="1800">
              <a:highlight>
                <a:srgbClr val="FFFFFF"/>
              </a:highlight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highlight>
                  <a:srgbClr val="FFFFFF"/>
                </a:highlight>
                <a:latin typeface="Oswald Regular"/>
                <a:ea typeface="Oswald Regular"/>
                <a:cs typeface="Oswald Regular"/>
                <a:sym typeface="Oswald Regular"/>
              </a:rPr>
              <a:t>Igor Dodt - 1510441</a:t>
            </a:r>
            <a:endParaRPr sz="1800">
              <a:highlight>
                <a:srgbClr val="FFFFFF"/>
              </a:highlight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highlight>
                  <a:srgbClr val="FFFFFF"/>
                </a:highlight>
                <a:latin typeface="Oswald Regular"/>
                <a:ea typeface="Oswald Regular"/>
                <a:cs typeface="Oswald Regular"/>
                <a:sym typeface="Oswald Regular"/>
              </a:rPr>
              <a:t>João Inácio - 1510423</a:t>
            </a:r>
            <a:endParaRPr sz="1800">
              <a:highlight>
                <a:srgbClr val="FFFFFF"/>
              </a:highlight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highlight>
                  <a:srgbClr val="FFFFFF"/>
                </a:highlight>
                <a:latin typeface="Oswald Regular"/>
                <a:ea typeface="Oswald Regular"/>
                <a:cs typeface="Oswald Regular"/>
                <a:sym typeface="Oswald Regular"/>
              </a:rPr>
              <a:t>Mateus Cardoso - 1510410</a:t>
            </a:r>
            <a:endParaRPr sz="1800">
              <a:highlight>
                <a:srgbClr val="FFFFFF"/>
              </a:highlight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highlight>
                  <a:srgbClr val="FFFFFF"/>
                </a:highlight>
                <a:latin typeface="Oswald Regular"/>
                <a:ea typeface="Oswald Regular"/>
                <a:cs typeface="Oswald Regular"/>
                <a:sym typeface="Oswald Regular"/>
              </a:rPr>
              <a:t>Eduardo Julien - 1610364</a:t>
            </a:r>
            <a:endParaRPr sz="1800">
              <a:highlight>
                <a:srgbClr val="FFFFFF"/>
              </a:highlight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91" name="Google Shape;191;p26"/>
          <p:cNvSpPr/>
          <p:nvPr/>
        </p:nvSpPr>
        <p:spPr>
          <a:xfrm rot="1404122">
            <a:off x="4683923" y="-457772"/>
            <a:ext cx="532503" cy="6146395"/>
          </a:xfrm>
          <a:prstGeom prst="parallelogram">
            <a:avLst>
              <a:gd fmla="val 62791" name="adj"/>
            </a:avLst>
          </a:prstGeom>
          <a:solidFill>
            <a:srgbClr val="0000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/>
        </p:nvSpPr>
        <p:spPr>
          <a:xfrm>
            <a:off x="610600" y="2427350"/>
            <a:ext cx="56706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873" y="470012"/>
            <a:ext cx="2401926" cy="872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1000"/>
              </a:srgbClr>
            </a:outerShdw>
            <a:reflection blurRad="0" dir="0" dist="0" endA="0" endPos="34000" fadeDir="5400012" kx="0" rotWithShape="0" algn="bl" stA="41000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Campo de visão controla o ângulo de exibição da câmera. No modo Orthographic, o tamanho substitui o campo de visão (Modo Perspective).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O quanto da cena é exibida, é demonstrada na scene-view, com contornos brancos (View Frustum).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View Frustum é a região do espaço no mundo modelado que pode aparecer na tela. É o campo de visão da câmera imaginária.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45" name="Google Shape;245;p35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80"/>
                </a:solidFill>
              </a:rPr>
              <a:t>Campo de Visão Das Câmeras</a:t>
            </a:r>
            <a:endParaRPr sz="3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325" y="1377025"/>
            <a:ext cx="6917349" cy="347637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6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80"/>
                </a:solidFill>
              </a:rPr>
              <a:t>Perspective</a:t>
            </a:r>
            <a:endParaRPr sz="3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7"/>
          <p:cNvPicPr preferRelativeResize="0"/>
          <p:nvPr/>
        </p:nvPicPr>
        <p:blipFill rotWithShape="1">
          <a:blip r:embed="rId3">
            <a:alphaModFix/>
          </a:blip>
          <a:srcRect b="7691" l="0" r="0" t="7691"/>
          <a:stretch/>
        </p:blipFill>
        <p:spPr>
          <a:xfrm>
            <a:off x="1113325" y="1377025"/>
            <a:ext cx="6917348" cy="34763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7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80"/>
                </a:solidFill>
              </a:rPr>
              <a:t>Orthographic</a:t>
            </a:r>
            <a:endParaRPr sz="3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387" y="45425"/>
            <a:ext cx="7575225" cy="4545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8400000" dist="85725">
              <a:srgbClr val="000000">
                <a:alpha val="26000"/>
              </a:srgbClr>
            </a:outerShdw>
          </a:effectLst>
        </p:spPr>
      </p:pic>
      <p:sp>
        <p:nvSpPr>
          <p:cNvPr id="263" name="Google Shape;263;p38"/>
          <p:cNvSpPr txBox="1"/>
          <p:nvPr>
            <p:ph type="ctrTitle"/>
          </p:nvPr>
        </p:nvSpPr>
        <p:spPr>
          <a:xfrm>
            <a:off x="253200" y="4501975"/>
            <a:ext cx="8637600" cy="6414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000080"/>
                </a:solidFill>
              </a:rPr>
              <a:t>*Objetos precisam está dentro dessa área para serem renderizados;</a:t>
            </a:r>
            <a:endParaRPr sz="1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Todo espaço da cena, em que não é ocupado por um objeto, pode ser configurado por Clear Flags.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Pode-se por uma cor estática, ou o default, que é o SkyBox. Este </a:t>
            </a: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último</a:t>
            </a: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 simula o céu.</a:t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69" name="Google Shape;269;p39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80"/>
                </a:solidFill>
              </a:rPr>
              <a:t>Plano de Fundo</a:t>
            </a:r>
            <a:endParaRPr sz="3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Hierarchy</a:t>
            </a:r>
            <a:endParaRPr sz="4800">
              <a:solidFill>
                <a:srgbClr val="000080"/>
              </a:solidFill>
            </a:endParaRPr>
          </a:p>
        </p:txBody>
      </p:sp>
      <p:pic>
        <p:nvPicPr>
          <p:cNvPr id="275" name="Google Shape;275;p40"/>
          <p:cNvPicPr preferRelativeResize="0"/>
          <p:nvPr/>
        </p:nvPicPr>
        <p:blipFill rotWithShape="1">
          <a:blip r:embed="rId3">
            <a:alphaModFix/>
          </a:blip>
          <a:srcRect b="0" l="0" r="52945" t="0"/>
          <a:stretch/>
        </p:blipFill>
        <p:spPr>
          <a:xfrm>
            <a:off x="674975" y="1293950"/>
            <a:ext cx="3817475" cy="362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8580000" dist="76200">
              <a:srgbClr val="000000">
                <a:alpha val="50000"/>
              </a:srgbClr>
            </a:outerShdw>
          </a:effectLst>
        </p:spPr>
      </p:pic>
      <p:pic>
        <p:nvPicPr>
          <p:cNvPr id="276" name="Google Shape;276;p40"/>
          <p:cNvPicPr preferRelativeResize="0"/>
          <p:nvPr/>
        </p:nvPicPr>
        <p:blipFill rotWithShape="1">
          <a:blip r:embed="rId3">
            <a:alphaModFix/>
          </a:blip>
          <a:srcRect b="0" l="52945" r="0" t="0"/>
          <a:stretch/>
        </p:blipFill>
        <p:spPr>
          <a:xfrm>
            <a:off x="5045275" y="1293946"/>
            <a:ext cx="3817475" cy="362310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8580000" dist="762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/>
          <p:nvPr>
            <p:ph idx="4294967295" type="body"/>
          </p:nvPr>
        </p:nvSpPr>
        <p:spPr>
          <a:xfrm>
            <a:off x="500925" y="1431050"/>
            <a:ext cx="7953600" cy="3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Para criação de animações é usada uma ferramenta chamada Blender. Todas as configurações e animações criadas no nele, inclusive as ações ajustadas na janela Actions, podem ser visualizadas e, acessadas na Unity.</a:t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82" name="Google Shape;282;p41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Animações</a:t>
            </a:r>
            <a:endParaRPr sz="4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2" title="0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926325"/>
            <a:ext cx="9144000" cy="6858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idx="1" type="subTitle"/>
          </p:nvPr>
        </p:nvSpPr>
        <p:spPr>
          <a:xfrm>
            <a:off x="311700" y="220499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Arial"/>
                <a:ea typeface="Arial"/>
                <a:cs typeface="Arial"/>
                <a:sym typeface="Arial"/>
              </a:rPr>
              <a:t>https://youtu.be/Z0GWAjqjc2U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Para aplicar física aos objetos, é necessário adicionar um componente ao mesmo. O nome desse componente é Rigidbody.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Todos os objetos que vão interagir fisicamente, precisam ter um Box Collider e/ou Mesh Collider.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 Regular"/>
              <a:buChar char="●"/>
            </a:pPr>
            <a:r>
              <a:rPr lang="pt-PT" sz="2200">
                <a:latin typeface="Oswald Regular"/>
                <a:ea typeface="Oswald Regular"/>
                <a:cs typeface="Oswald Regular"/>
                <a:sym typeface="Oswald Regular"/>
              </a:rPr>
              <a:t>Propriedades como peso e fricção influenciam na dimensão da colisão.</a:t>
            </a:r>
            <a:endParaRPr sz="22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98" name="Google Shape;298;p44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80"/>
                </a:solidFill>
              </a:rPr>
              <a:t>Aplicando Física nos Objetos e Colisão</a:t>
            </a:r>
            <a:endParaRPr sz="3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idx="4294967295" type="body"/>
          </p:nvPr>
        </p:nvSpPr>
        <p:spPr>
          <a:xfrm>
            <a:off x="696400" y="1233875"/>
            <a:ext cx="7599000" cy="53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É um dos componentes mais importantes da Unity.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Ela exibe os componentes em cena.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Quando criado uma nova cena, a Main Camera sempre </a:t>
            </a: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está</a:t>
            </a: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 inclusa.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Podemos mover, criar um parentesco, scripting e/ou criar interações físicas.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99" name="Google Shape;199;p27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00080"/>
                </a:solidFill>
              </a:rPr>
              <a:t>Câmeras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5" title="0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160025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 txBox="1"/>
          <p:nvPr>
            <p:ph idx="1" type="subTitle"/>
          </p:nvPr>
        </p:nvSpPr>
        <p:spPr>
          <a:xfrm>
            <a:off x="311700" y="220499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https://www.youtube.com/watch?v=uEOHuoEou24&amp;t=17s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7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Tipos De Colisão</a:t>
            </a:r>
            <a:endParaRPr sz="4800">
              <a:solidFill>
                <a:srgbClr val="000080"/>
              </a:solidFill>
            </a:endParaRPr>
          </a:p>
        </p:txBody>
      </p:sp>
      <p:pic>
        <p:nvPicPr>
          <p:cNvPr id="314" name="Google Shape;31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225" y="1233875"/>
            <a:ext cx="6655549" cy="3327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7800000" dist="762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rPr lang="pt-PT" sz="2800">
                <a:latin typeface="Oswald Regular"/>
                <a:ea typeface="Oswald Regular"/>
                <a:cs typeface="Oswald Regular"/>
                <a:sym typeface="Oswald Regular"/>
              </a:rPr>
              <a:t>Objetos salvos com seus componentes e valores intactos.</a:t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rPr lang="pt-PT" sz="2800">
                <a:latin typeface="Oswald Regular"/>
                <a:ea typeface="Oswald Regular"/>
                <a:cs typeface="Oswald Regular"/>
                <a:sym typeface="Oswald Regular"/>
              </a:rPr>
              <a:t>Drag and Drop.</a:t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20" name="Google Shape;320;p48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Prefabs</a:t>
            </a:r>
            <a:endParaRPr sz="4800">
              <a:solidFill>
                <a:srgbClr val="000080"/>
              </a:solidFill>
            </a:endParaRPr>
          </a:p>
        </p:txBody>
      </p:sp>
      <p:pic>
        <p:nvPicPr>
          <p:cNvPr id="321" name="Google Shape;3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200" y="1887375"/>
            <a:ext cx="5031149" cy="2814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8580000" dist="9525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9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rPr lang="pt-PT" sz="2800">
                <a:latin typeface="Oswald Regular"/>
                <a:ea typeface="Oswald Regular"/>
                <a:cs typeface="Oswald Regular"/>
                <a:sym typeface="Oswald Regular"/>
              </a:rPr>
              <a:t>Usados para realizar diversos eventos (Abrir uma porta, iniciar uma cutscene, controlar um puzzle).</a:t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rPr lang="pt-PT" sz="2800">
                <a:latin typeface="Oswald Regular"/>
                <a:ea typeface="Oswald Regular"/>
                <a:cs typeface="Oswald Regular"/>
                <a:sym typeface="Oswald Regular"/>
              </a:rPr>
              <a:t>Objeto Collide com uma “trigger zone”.</a:t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rPr lang="pt-PT" sz="2800">
                <a:latin typeface="Oswald Regular"/>
                <a:ea typeface="Oswald Regular"/>
                <a:cs typeface="Oswald Regular"/>
                <a:sym typeface="Oswald Regular"/>
              </a:rPr>
              <a:t>Adicionado por meio de scripts.</a:t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27" name="Google Shape;327;p49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Triggers</a:t>
            </a:r>
            <a:endParaRPr sz="4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0" title="0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9237" y="-999175"/>
            <a:ext cx="9522475" cy="71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 txBox="1"/>
          <p:nvPr>
            <p:ph idx="1" type="subTitle"/>
          </p:nvPr>
        </p:nvSpPr>
        <p:spPr>
          <a:xfrm>
            <a:off x="623400" y="212534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https://www.youtube.com/watch?v=uEOHuoEou24&amp;t=17s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2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Char char="●"/>
            </a:pPr>
            <a:r>
              <a:t/>
            </a:r>
            <a:endParaRPr sz="2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43" name="Google Shape;343;p52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Bibliografia</a:t>
            </a:r>
            <a:endParaRPr sz="4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53" title="Fisica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latin typeface="Oswald Regular"/>
                <a:ea typeface="Oswald Regular"/>
                <a:cs typeface="Oswald Regular"/>
                <a:sym typeface="Oswald Regular"/>
              </a:rPr>
              <a:t>Para </a:t>
            </a:r>
            <a:r>
              <a:rPr lang="pt-PT" sz="1800">
                <a:latin typeface="Oswald Regular"/>
                <a:ea typeface="Oswald Regular"/>
                <a:cs typeface="Oswald Regular"/>
                <a:sym typeface="Oswald Regular"/>
              </a:rPr>
              <a:t>criá</a:t>
            </a:r>
            <a:r>
              <a:rPr lang="pt-PT" sz="1800">
                <a:latin typeface="Oswald Regular"/>
                <a:ea typeface="Oswald Regular"/>
                <a:cs typeface="Oswald Regular"/>
                <a:sym typeface="Oswald Regular"/>
              </a:rPr>
              <a:t>-las, podemos usar o Player Object como o pai da câmera;</a:t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latin typeface="Oswald Regular"/>
                <a:ea typeface="Oswald Regular"/>
                <a:cs typeface="Oswald Regular"/>
                <a:sym typeface="Oswald Regular"/>
              </a:rPr>
              <a:t>Para 1ª pessoa, a câmera deve esta posicionada na altura do olho do personagem e olhando para frente.</a:t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 Regular"/>
              <a:buChar char="●"/>
            </a:pPr>
            <a:r>
              <a:rPr lang="pt-PT" sz="1800">
                <a:latin typeface="Oswald Regular"/>
                <a:ea typeface="Oswald Regular"/>
                <a:cs typeface="Oswald Regular"/>
                <a:sym typeface="Oswald Regular"/>
              </a:rPr>
              <a:t>Para 3ª pessoa, a câmera deve está posicionada acima e atrás do personagem.</a:t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05" name="Google Shape;205;p28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Câmeras em 1ª e 3ª pessoa</a:t>
            </a:r>
            <a:endParaRPr sz="4800">
              <a:solidFill>
                <a:srgbClr val="000080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9975" y="2937175"/>
            <a:ext cx="3546800" cy="199507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50000"/>
              </a:srgbClr>
            </a:outerShdw>
          </a:effectLst>
        </p:spPr>
      </p:pic>
      <p:pic>
        <p:nvPicPr>
          <p:cNvPr id="207" name="Google Shape;20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1250" y="2937175"/>
            <a:ext cx="3546800" cy="199507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Pode-se ter várias câmeras em cena. Cada uma renderizando partes dela.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Todas as câmeras podem ser exibidas para o usuário.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Quando uma câmera é selecionada, ela mostra o que ela esta renderizando.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Cada uma pode ter uma perspectiva diferente.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13" name="Google Shape;213;p29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Múltiplas câmeras em cena</a:t>
            </a:r>
            <a:endParaRPr sz="4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0" title="0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7400" y="-935850"/>
            <a:ext cx="9241400" cy="69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idx="1" type="subTitle"/>
          </p:nvPr>
        </p:nvSpPr>
        <p:spPr>
          <a:xfrm>
            <a:off x="311700" y="220499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https://www.youtube.com/watch?v=2WGHcOtYNKE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5425" y="-624506"/>
            <a:ext cx="9234850" cy="5863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idx="4294967295" type="body"/>
          </p:nvPr>
        </p:nvSpPr>
        <p:spPr>
          <a:xfrm>
            <a:off x="500925" y="1233875"/>
            <a:ext cx="79536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Pode-se ter várias câmeras em cena. Cada uma renderizando partes dela.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Todas as câmeras podem ser exibidas para o usuário.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Quando uma câmera é selecionada, ela mostra o que ela </a:t>
            </a: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está</a:t>
            </a: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 renderizando.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Regular"/>
              <a:buChar char="●"/>
            </a:pPr>
            <a:r>
              <a:rPr lang="pt-PT" sz="2400">
                <a:latin typeface="Oswald Regular"/>
                <a:ea typeface="Oswald Regular"/>
                <a:cs typeface="Oswald Regular"/>
                <a:sym typeface="Oswald Regular"/>
              </a:rPr>
              <a:t>Cada uma apresentando perspectivas diferentes.</a:t>
            </a:r>
            <a:endParaRPr sz="24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34" name="Google Shape;234;p33"/>
          <p:cNvSpPr txBox="1"/>
          <p:nvPr>
            <p:ph type="ctrTitle"/>
          </p:nvPr>
        </p:nvSpPr>
        <p:spPr>
          <a:xfrm>
            <a:off x="253200" y="314075"/>
            <a:ext cx="8637600" cy="919800"/>
          </a:xfrm>
          <a:prstGeom prst="rect">
            <a:avLst/>
          </a:prstGeom>
          <a:effectLst>
            <a:outerShdw blurRad="71438" rotWithShape="0" algn="bl" dir="5400000" dist="95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rgbClr val="000080"/>
                </a:solidFill>
              </a:rPr>
              <a:t>Tipos De Câmeras</a:t>
            </a:r>
            <a:endParaRPr sz="4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94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